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5143500" cx="9144000"/>
  <p:notesSz cx="6858000" cy="9144000"/>
  <p:embeddedFontLst>
    <p:embeddedFont>
      <p:font typeface="Nunito"/>
      <p:regular r:id="rId21"/>
      <p:bold r:id="rId22"/>
      <p:italic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22" Type="http://schemas.openxmlformats.org/officeDocument/2006/relationships/font" Target="fonts/Nunito-bold.fntdata"/><Relationship Id="rId10" Type="http://schemas.openxmlformats.org/officeDocument/2006/relationships/slide" Target="slides/slide5.xml"/><Relationship Id="rId21" Type="http://schemas.openxmlformats.org/officeDocument/2006/relationships/font" Target="fonts/Nunito-regular.fntdata"/><Relationship Id="rId13" Type="http://schemas.openxmlformats.org/officeDocument/2006/relationships/slide" Target="slides/slide8.xml"/><Relationship Id="rId24" Type="http://schemas.openxmlformats.org/officeDocument/2006/relationships/font" Target="fonts/Nunito-boldItalic.fntdata"/><Relationship Id="rId12" Type="http://schemas.openxmlformats.org/officeDocument/2006/relationships/slide" Target="slides/slide7.xml"/><Relationship Id="rId23" Type="http://schemas.openxmlformats.org/officeDocument/2006/relationships/font" Target="fonts/Nunito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16e374abce0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16e374abce0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16e374abce0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16e374abce0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6e374abce0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16e374abce0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7006dd8ae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17006dd8ae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7006dd8aea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17006dd8aea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16e374abce0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16e374abce0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6af3712579_0_1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6af3712579_0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6af3712579_0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16af3712579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16af3712579_0_2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16af3712579_0_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6e86e38bf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16e86e38bf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6e86e38bf1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16e86e38bf1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6e86e38bf1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16e86e38bf1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6e374abce0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16e374abce0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16e374abce0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16e374abce0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6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" name="Google Shape;34;p2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35" name="Google Shape;35;p2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" name="Google Shape;119;p11"/>
          <p:cNvSpPr txBox="1"/>
          <p:nvPr>
            <p:ph hasCustomPrompt="1" type="title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/>
          <p:nvPr>
            <p:ph idx="1" type="body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1" name="Google Shape;121;p1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" name="Google Shape;39;p3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Google Shape;4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3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8" name="Google Shape;48;p3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dk2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4" name="Google Shape;54;p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4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dk2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1" name="Google Shape;61;p5"/>
          <p:cNvSpPr txBox="1"/>
          <p:nvPr>
            <p:ph idx="1" type="body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2" name="Google Shape;62;p5"/>
          <p:cNvSpPr txBox="1"/>
          <p:nvPr>
            <p:ph idx="2" type="body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3" name="Google Shape;63;p5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dk2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9" name="Google Shape;69;p6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chemeClr val="accent3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7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5" name="Google Shape;75;p7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6" name="Google Shape;76;p7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" name="Google Shape;93;p8"/>
          <p:cNvSpPr txBox="1"/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94" name="Google Shape;94;p8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2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9"/>
          <p:cNvSpPr txBox="1"/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0" name="Google Shape;100;p9"/>
          <p:cNvSpPr txBox="1"/>
          <p:nvPr>
            <p:ph idx="1" type="subTitle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1" name="Google Shape;101;p9"/>
          <p:cNvSpPr txBox="1"/>
          <p:nvPr>
            <p:ph idx="2" type="body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2" name="Google Shape;102;p9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accent1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0"/>
          <p:cNvSpPr txBox="1"/>
          <p:nvPr>
            <p:ph idx="1" type="body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8" name="Google Shape;108;p10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hift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6.png"/><Relationship Id="rId4" Type="http://schemas.openxmlformats.org/officeDocument/2006/relationships/hyperlink" Target="https://flask.palletsprojects.com/en/2.2.x/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Relationship Id="rId4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Relationship Id="rId4" Type="http://schemas.openxmlformats.org/officeDocument/2006/relationships/image" Target="../media/image4.png"/><Relationship Id="rId5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en.wikipedia.org/wiki/Calling_convention" TargetMode="External"/><Relationship Id="rId4" Type="http://schemas.openxmlformats.org/officeDocument/2006/relationships/hyperlink" Target="https://en.wikipedia.org/wiki/Web_server" TargetMode="External"/><Relationship Id="rId5" Type="http://schemas.openxmlformats.org/officeDocument/2006/relationships/hyperlink" Target="https://en.wikipedia.org/wiki/Web_application" TargetMode="External"/><Relationship Id="rId6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Relationship Id="rId4" Type="http://schemas.openxmlformats.org/officeDocument/2006/relationships/hyperlink" Target="https://vuejs.org/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2150" y="1402700"/>
            <a:ext cx="5739675" cy="224805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3"/>
          <p:cNvSpPr txBox="1"/>
          <p:nvPr/>
        </p:nvSpPr>
        <p:spPr>
          <a:xfrm>
            <a:off x="5186350" y="4318425"/>
            <a:ext cx="3611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100" u="sng">
                <a:solidFill>
                  <a:schemeClr val="hlink"/>
                </a:solidFill>
                <a:hlinkClick r:id="rId4"/>
              </a:rPr>
              <a:t>Welcome to Flask — Flask Documentation (2.2.x) (palletsprojects.com)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2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Características</a:t>
            </a:r>
            <a:endParaRPr/>
          </a:p>
        </p:txBody>
      </p:sp>
      <p:sp>
        <p:nvSpPr>
          <p:cNvPr id="185" name="Google Shape;185;p22"/>
          <p:cNvSpPr txBox="1"/>
          <p:nvPr>
            <p:ph idx="1" type="body"/>
          </p:nvPr>
        </p:nvSpPr>
        <p:spPr>
          <a:xfrm>
            <a:off x="582800" y="1517800"/>
            <a:ext cx="4443900" cy="29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-419"/>
              <a:t>Permite vincular automáticamente los datos de la aplicación a la interfaz de usuario. Cuando los datos cambian, la interfaz de usuario se actualiza automáticamente para reflejar esos cambios sin que el desarrollador tenga que manipular el DOM manualmente.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-419"/>
              <a:t>Promueve la creación de aplicaciones web como una colección de componentes reutilizables.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-419"/>
              <a:t>Vue Router es una extensión de Vue.js que permite agregar enrutamiento a aplicaciones de una sola página (SPA).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-419"/>
              <a:t>Una característica distintiva de Vue.js es su capacidad de integrarse gradualmente en proyectos existentes.</a:t>
            </a:r>
            <a:endParaRPr/>
          </a:p>
        </p:txBody>
      </p:sp>
      <p:pic>
        <p:nvPicPr>
          <p:cNvPr id="186" name="Google Shape;18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6700" y="1838300"/>
            <a:ext cx="3812501" cy="21445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3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Vue vs React</a:t>
            </a:r>
            <a:endParaRPr/>
          </a:p>
        </p:txBody>
      </p:sp>
      <p:pic>
        <p:nvPicPr>
          <p:cNvPr id="192" name="Google Shape;19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2038" y="1655400"/>
            <a:ext cx="4059915" cy="3038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Svelte vs Vue vs React</a:t>
            </a:r>
            <a:endParaRPr/>
          </a:p>
        </p:txBody>
      </p:sp>
      <p:pic>
        <p:nvPicPr>
          <p:cNvPr id="198" name="Google Shape;19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650" y="1690550"/>
            <a:ext cx="7886700" cy="276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¿Cómo usar Svelte?</a:t>
            </a:r>
            <a:endParaRPr/>
          </a:p>
        </p:txBody>
      </p:sp>
      <p:sp>
        <p:nvSpPr>
          <p:cNvPr id="204" name="Google Shape;204;p25"/>
          <p:cNvSpPr txBox="1"/>
          <p:nvPr>
            <p:ph idx="1" type="body"/>
          </p:nvPr>
        </p:nvSpPr>
        <p:spPr>
          <a:xfrm>
            <a:off x="819150" y="1990725"/>
            <a:ext cx="7505700" cy="38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-419"/>
              <a:t>Verificar tener node instalado.</a:t>
            </a:r>
            <a:endParaRPr/>
          </a:p>
        </p:txBody>
      </p:sp>
      <p:sp>
        <p:nvSpPr>
          <p:cNvPr id="205" name="Google Shape;205;p25"/>
          <p:cNvSpPr txBox="1"/>
          <p:nvPr>
            <p:ph idx="1" type="body"/>
          </p:nvPr>
        </p:nvSpPr>
        <p:spPr>
          <a:xfrm>
            <a:off x="819150" y="2388888"/>
            <a:ext cx="7505700" cy="38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-419"/>
              <a:t>Usar el siguiente comando para instalarlo:</a:t>
            </a:r>
            <a:endParaRPr/>
          </a:p>
        </p:txBody>
      </p:sp>
      <p:sp>
        <p:nvSpPr>
          <p:cNvPr id="206" name="Google Shape;206;p25"/>
          <p:cNvSpPr txBox="1"/>
          <p:nvPr>
            <p:ph idx="1" type="body"/>
          </p:nvPr>
        </p:nvSpPr>
        <p:spPr>
          <a:xfrm>
            <a:off x="632475" y="3640563"/>
            <a:ext cx="7505700" cy="38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-419"/>
              <a:t>Esto creará una carpeta con el nombre “nombre-de-la-app”</a:t>
            </a:r>
            <a:endParaRPr/>
          </a:p>
        </p:txBody>
      </p:sp>
      <p:pic>
        <p:nvPicPr>
          <p:cNvPr id="207" name="Google Shape;20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2475" y="2787063"/>
            <a:ext cx="6962775" cy="75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¿Cómo usar Svelte?</a:t>
            </a:r>
            <a:endParaRPr/>
          </a:p>
        </p:txBody>
      </p:sp>
      <p:pic>
        <p:nvPicPr>
          <p:cNvPr id="213" name="Google Shape;21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4850" y="1884025"/>
            <a:ext cx="4227326" cy="22766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84450" y="2432675"/>
            <a:ext cx="3663299" cy="1072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7"/>
          <p:cNvSpPr txBox="1"/>
          <p:nvPr>
            <p:ph type="title"/>
          </p:nvPr>
        </p:nvSpPr>
        <p:spPr>
          <a:xfrm>
            <a:off x="819150" y="83797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¿Quien utiliza Svelte?</a:t>
            </a:r>
            <a:endParaRPr/>
          </a:p>
        </p:txBody>
      </p:sp>
      <p:pic>
        <p:nvPicPr>
          <p:cNvPr id="220" name="Google Shape;22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2925" y="1998325"/>
            <a:ext cx="1897375" cy="189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00350" y="1998325"/>
            <a:ext cx="3547149" cy="1897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30375" y="1998325"/>
            <a:ext cx="2030701" cy="1897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¿</a:t>
            </a:r>
            <a:r>
              <a:rPr lang="es-419"/>
              <a:t>Qué</a:t>
            </a:r>
            <a:r>
              <a:rPr lang="es-419"/>
              <a:t> es Flask?</a:t>
            </a:r>
            <a:endParaRPr/>
          </a:p>
        </p:txBody>
      </p:sp>
      <p:sp>
        <p:nvSpPr>
          <p:cNvPr id="135" name="Google Shape;135;p14"/>
          <p:cNvSpPr txBox="1"/>
          <p:nvPr>
            <p:ph idx="1" type="body"/>
          </p:nvPr>
        </p:nvSpPr>
        <p:spPr>
          <a:xfrm>
            <a:off x="819150" y="1990725"/>
            <a:ext cx="2933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Flask es un framework para desarrollo web backend minimalista y escrito en python, ofrece </a:t>
            </a:r>
            <a:r>
              <a:rPr lang="es-419"/>
              <a:t>únicamente</a:t>
            </a:r>
            <a:r>
              <a:rPr lang="es-419"/>
              <a:t> las funciones necesarias para funcionar. Se pueden hacer uso de extensiones con las funcionalidades requeridas.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6" name="Google Shape;13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31300" y="2488677"/>
            <a:ext cx="3199224" cy="2082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¿</a:t>
            </a:r>
            <a:r>
              <a:rPr lang="es-419"/>
              <a:t>Cuándo</a:t>
            </a:r>
            <a:r>
              <a:rPr lang="es-419"/>
              <a:t> es una </a:t>
            </a:r>
            <a:r>
              <a:rPr lang="es-419"/>
              <a:t>opción</a:t>
            </a:r>
            <a:r>
              <a:rPr lang="es-419"/>
              <a:t> utilizarlo?</a:t>
            </a:r>
            <a:endParaRPr/>
          </a:p>
        </p:txBody>
      </p:sp>
      <p:sp>
        <p:nvSpPr>
          <p:cNvPr id="142" name="Google Shape;142;p15"/>
          <p:cNvSpPr txBox="1"/>
          <p:nvPr>
            <p:ph idx="1" type="body"/>
          </p:nvPr>
        </p:nvSpPr>
        <p:spPr>
          <a:xfrm>
            <a:off x="4988075" y="1990725"/>
            <a:ext cx="33369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-419"/>
              <a:t>Cuando se requiere realizar un proyecto en un plazo de tiempo </a:t>
            </a:r>
            <a:r>
              <a:rPr lang="es-419"/>
              <a:t>mínimo</a:t>
            </a:r>
            <a:r>
              <a:rPr lang="es-419"/>
              <a:t> y con solo </a:t>
            </a:r>
            <a:r>
              <a:rPr lang="es-419"/>
              <a:t>sus tareas</a:t>
            </a:r>
            <a:r>
              <a:rPr lang="es-419"/>
              <a:t> necesarias para funcionar. Permite la creación de aplicaciones web en un plazo de tiempo corto </a:t>
            </a:r>
            <a:r>
              <a:rPr lang="es-419"/>
              <a:t>así</a:t>
            </a:r>
            <a:r>
              <a:rPr lang="es-419"/>
              <a:t> como </a:t>
            </a:r>
            <a:r>
              <a:rPr lang="es-419"/>
              <a:t>también</a:t>
            </a:r>
            <a:r>
              <a:rPr lang="es-419"/>
              <a:t> con un </a:t>
            </a:r>
            <a:r>
              <a:rPr lang="es-419"/>
              <a:t>mínimo</a:t>
            </a:r>
            <a:r>
              <a:rPr lang="es-419"/>
              <a:t> de </a:t>
            </a:r>
            <a:r>
              <a:rPr lang="es-419"/>
              <a:t>líneas</a:t>
            </a:r>
            <a:r>
              <a:rPr lang="es-419"/>
              <a:t> de </a:t>
            </a:r>
            <a:r>
              <a:rPr lang="es-419"/>
              <a:t>código</a:t>
            </a:r>
            <a:r>
              <a:rPr lang="es-419"/>
              <a:t> necesarias.</a:t>
            </a:r>
            <a:endParaRPr/>
          </a:p>
        </p:txBody>
      </p:sp>
      <p:pic>
        <p:nvPicPr>
          <p:cNvPr id="143" name="Google Shape;14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1875" y="1947729"/>
            <a:ext cx="4091575" cy="204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Componentes</a:t>
            </a:r>
            <a:endParaRPr/>
          </a:p>
        </p:txBody>
      </p:sp>
      <p:sp>
        <p:nvSpPr>
          <p:cNvPr id="149" name="Google Shape;149;p16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-Werkzeug: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-419"/>
              <a:t>Biblioteca de utilidades para python de programación de aplicaciones “Web server gateway interface”. </a:t>
            </a:r>
            <a:r>
              <a:rPr lang="es-419"/>
              <a:t>La interfaz de puerta de enlace del servidor web es una </a:t>
            </a:r>
            <a:r>
              <a:rPr lang="es-419">
                <a:uFill>
                  <a:noFill/>
                </a:uFill>
                <a:hlinkClick r:id="rId3"/>
              </a:rPr>
              <a:t>convención de llamada</a:t>
            </a:r>
            <a:r>
              <a:rPr lang="es-419"/>
              <a:t> simple para </a:t>
            </a:r>
            <a:r>
              <a:rPr lang="es-419">
                <a:uFill>
                  <a:noFill/>
                </a:uFill>
                <a:hlinkClick r:id="rId4"/>
              </a:rPr>
              <a:t>que los servidores</a:t>
            </a:r>
            <a:r>
              <a:rPr lang="es-419"/>
              <a:t> web puedan re-enviar solicitudes a </a:t>
            </a:r>
            <a:r>
              <a:rPr lang="es-419">
                <a:uFill>
                  <a:noFill/>
                </a:uFill>
                <a:hlinkClick r:id="rId5"/>
              </a:rPr>
              <a:t>aplicaciones web</a:t>
            </a:r>
            <a:r>
              <a:rPr lang="es-419"/>
              <a:t>.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-419"/>
              <a:t>-Jinja: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-419"/>
              <a:t>Motor de plantillas.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-419"/>
              <a:t>-ItsDangerous: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s-419"/>
              <a:t>Es una biblioteca de serialización de datos usado para almacenar la </a:t>
            </a:r>
            <a:r>
              <a:rPr lang="es-419"/>
              <a:t>sesión</a:t>
            </a:r>
            <a:r>
              <a:rPr lang="es-419"/>
              <a:t> de la aplicación en cookies sin permitir a los usuarios modificar el contenido de la sesión.</a:t>
            </a:r>
            <a:endParaRPr/>
          </a:p>
        </p:txBody>
      </p:sp>
      <p:pic>
        <p:nvPicPr>
          <p:cNvPr id="150" name="Google Shape;150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53600" y="396250"/>
            <a:ext cx="2324550" cy="1262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0675" y="1168000"/>
            <a:ext cx="6118124" cy="3332650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17"/>
          <p:cNvSpPr txBox="1"/>
          <p:nvPr/>
        </p:nvSpPr>
        <p:spPr>
          <a:xfrm>
            <a:off x="975125" y="439350"/>
            <a:ext cx="6118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0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¿Cómo</a:t>
            </a:r>
            <a:r>
              <a:rPr lang="es-419" sz="30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 lo pongo en mi proyecto?</a:t>
            </a:r>
            <a:endParaRPr sz="30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2500" y="688175"/>
            <a:ext cx="7219950" cy="339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2950" y="587000"/>
            <a:ext cx="7490224" cy="416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06038" y="605788"/>
            <a:ext cx="3931924" cy="3931924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0"/>
          <p:cNvSpPr txBox="1"/>
          <p:nvPr/>
        </p:nvSpPr>
        <p:spPr>
          <a:xfrm>
            <a:off x="5928350" y="4014500"/>
            <a:ext cx="3000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100" u="sng">
                <a:solidFill>
                  <a:schemeClr val="hlink"/>
                </a:solidFill>
                <a:hlinkClick r:id="rId4"/>
              </a:rPr>
              <a:t>Vue.js - The Progressive JavaScript Framework | Vue.js (vuejs.org)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1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¿Qué es Vue?</a:t>
            </a:r>
            <a:endParaRPr/>
          </a:p>
        </p:txBody>
      </p:sp>
      <p:sp>
        <p:nvSpPr>
          <p:cNvPr id="178" name="Google Shape;178;p21"/>
          <p:cNvSpPr txBox="1"/>
          <p:nvPr>
            <p:ph idx="1" type="body"/>
          </p:nvPr>
        </p:nvSpPr>
        <p:spPr>
          <a:xfrm>
            <a:off x="819150" y="1990725"/>
            <a:ext cx="40353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Vue.js, comúnmente llamado Vue, es un framework de JavaScript de </a:t>
            </a:r>
            <a:r>
              <a:rPr b="1" lang="es-419"/>
              <a:t>código abierto</a:t>
            </a:r>
            <a:r>
              <a:rPr lang="es-419"/>
              <a:t> utilizado para crear </a:t>
            </a:r>
            <a:r>
              <a:rPr b="1" lang="es-419" u="sng"/>
              <a:t>interfaces de usuario interactivas y componentes web reutilizables.</a:t>
            </a:r>
            <a:r>
              <a:rPr lang="es-419"/>
              <a:t>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s-419"/>
              <a:t>Fue creado por Evan You y lanzado por primera vez en 2014. Vue.js se ha vuelto muy popular en el desarrollo web y ha ganado una sólida base de usuarios y una comunidad activa de desarrolladores.</a:t>
            </a:r>
            <a:endParaRPr/>
          </a:p>
        </p:txBody>
      </p:sp>
      <p:pic>
        <p:nvPicPr>
          <p:cNvPr id="179" name="Google Shape;17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4450" y="1868800"/>
            <a:ext cx="3984750" cy="199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